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125700" cy="10693400"/>
  <p:notesSz cx="151257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40"/>
            <a:ext cx="15119603" cy="10690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064"/>
            <a:ext cx="15118080" cy="10689590"/>
          </a:xfrm>
          <a:custGeom>
            <a:avLst/>
            <a:gdLst/>
            <a:ahLst/>
            <a:cxnLst/>
            <a:rect l="l" t="t" r="r" b="b"/>
            <a:pathLst>
              <a:path w="15118080" h="10689590">
                <a:moveTo>
                  <a:pt x="0" y="0"/>
                </a:moveTo>
                <a:lnTo>
                  <a:pt x="15118079" y="0"/>
                </a:lnTo>
                <a:lnTo>
                  <a:pt x="15118079" y="10689335"/>
                </a:lnTo>
                <a:lnTo>
                  <a:pt x="0" y="10689335"/>
                </a:lnTo>
                <a:lnTo>
                  <a:pt x="0" y="0"/>
                </a:lnTo>
              </a:path>
            </a:pathLst>
          </a:custGeom>
          <a:ln w="9143">
            <a:solidFill>
              <a:srgbClr val="0D0D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19" y="540026"/>
            <a:ext cx="3695065" cy="9378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145">
              <a:lnSpc>
                <a:spcPts val="1810"/>
              </a:lnSpc>
              <a:spcBef>
                <a:spcPts val="130"/>
              </a:spcBef>
            </a:pPr>
            <a:r>
              <a:rPr sz="1550" spc="10" dirty="0">
                <a:solidFill>
                  <a:srgbClr val="0D0D10"/>
                </a:solidFill>
                <a:latin typeface="Arial"/>
                <a:cs typeface="Arial"/>
              </a:rPr>
              <a:t>открытое акционерное</a:t>
            </a:r>
            <a:r>
              <a:rPr sz="1550" dirty="0">
                <a:solidFill>
                  <a:srgbClr val="0D0D10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0D0D10"/>
                </a:solidFill>
                <a:latin typeface="Arial"/>
                <a:cs typeface="Arial"/>
              </a:rPr>
              <a:t>общество</a:t>
            </a:r>
            <a:endParaRPr sz="1550">
              <a:latin typeface="Arial"/>
              <a:cs typeface="Arial"/>
            </a:endParaRPr>
          </a:p>
          <a:p>
            <a:pPr marL="15240" marR="5080">
              <a:lnSpc>
                <a:spcPts val="1750"/>
              </a:lnSpc>
              <a:spcBef>
                <a:spcPts val="105"/>
              </a:spcBef>
            </a:pPr>
            <a:r>
              <a:rPr sz="1550" spc="15" dirty="0">
                <a:solidFill>
                  <a:srgbClr val="0D0D10"/>
                </a:solidFill>
                <a:latin typeface="Arial"/>
                <a:cs typeface="Arial"/>
              </a:rPr>
              <a:t>"Ордена Трудового Красного </a:t>
            </a:r>
            <a:r>
              <a:rPr sz="1550" spc="10" dirty="0">
                <a:solidFill>
                  <a:srgbClr val="0D0D10"/>
                </a:solidFill>
                <a:latin typeface="Arial"/>
                <a:cs typeface="Arial"/>
              </a:rPr>
              <a:t>Знамени"  </a:t>
            </a:r>
            <a:r>
              <a:rPr sz="1550" spc="15" dirty="0">
                <a:solidFill>
                  <a:srgbClr val="0D0D10"/>
                </a:solidFill>
                <a:latin typeface="Arial"/>
                <a:cs typeface="Arial"/>
              </a:rPr>
              <a:t>"Институт</a:t>
            </a:r>
            <a:r>
              <a:rPr sz="1550" spc="5" dirty="0">
                <a:solidFill>
                  <a:srgbClr val="0D0D10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0D0D10"/>
                </a:solidFill>
                <a:latin typeface="Arial"/>
                <a:cs typeface="Arial"/>
              </a:rPr>
              <a:t>Белгоспроект"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550" spc="20" dirty="0">
                <a:solidFill>
                  <a:srgbClr val="0D0D10"/>
                </a:solidFill>
                <a:latin typeface="Arial"/>
                <a:cs typeface="Arial"/>
              </a:rPr>
              <a:t>(ОАО </a:t>
            </a:r>
            <a:r>
              <a:rPr sz="1550" spc="15" dirty="0">
                <a:solidFill>
                  <a:srgbClr val="0D0D10"/>
                </a:solidFill>
                <a:latin typeface="Arial"/>
                <a:cs typeface="Arial"/>
              </a:rPr>
              <a:t>"Институт</a:t>
            </a:r>
            <a:r>
              <a:rPr sz="1550" spc="-10" dirty="0">
                <a:solidFill>
                  <a:srgbClr val="0D0D10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0D0D10"/>
                </a:solidFill>
                <a:latin typeface="Arial"/>
                <a:cs typeface="Arial"/>
              </a:rPr>
              <a:t>Белгоспроект")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450" y="2222500"/>
            <a:ext cx="13089890" cy="524316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530350" marR="1511300" algn="ctr">
              <a:lnSpc>
                <a:spcPts val="2160"/>
              </a:lnSpc>
              <a:spcBef>
                <a:spcPts val="350"/>
              </a:spcBef>
              <a:tabLst>
                <a:tab pos="2780030" algn="l"/>
              </a:tabLst>
            </a:pPr>
            <a:r>
              <a:rPr sz="1950" spc="15" dirty="0">
                <a:solidFill>
                  <a:srgbClr val="0D0D10"/>
                </a:solidFill>
                <a:latin typeface="Arial"/>
                <a:cs typeface="Arial"/>
              </a:rPr>
              <a:t>Заказчик:	</a:t>
            </a:r>
            <a:r>
              <a:rPr sz="1950" spc="20" dirty="0">
                <a:latin typeface="Arial"/>
                <a:cs typeface="Arial"/>
              </a:rPr>
              <a:t>РУП </a:t>
            </a:r>
            <a:r>
              <a:rPr sz="1950" spc="10" dirty="0">
                <a:latin typeface="Arial"/>
                <a:cs typeface="Arial"/>
              </a:rPr>
              <a:t>"Дирекция </a:t>
            </a:r>
            <a:r>
              <a:rPr sz="1950" spc="15" dirty="0">
                <a:latin typeface="Arial"/>
                <a:cs typeface="Arial"/>
              </a:rPr>
              <a:t>строящегося предприятия Министерства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здравоохранения  </a:t>
            </a:r>
            <a:r>
              <a:rPr sz="1950" spc="15" dirty="0">
                <a:latin typeface="Arial"/>
                <a:cs typeface="Arial"/>
              </a:rPr>
              <a:t>Республики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10" dirty="0" err="1">
                <a:latin typeface="Arial"/>
                <a:cs typeface="Arial"/>
              </a:rPr>
              <a:t>Беларусь</a:t>
            </a:r>
            <a:r>
              <a:rPr sz="1950" spc="10" dirty="0">
                <a:latin typeface="Arial"/>
                <a:cs typeface="Arial"/>
              </a:rPr>
              <a:t>"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1299"/>
              </a:lnSpc>
              <a:tabLst>
                <a:tab pos="5939155" algn="l"/>
              </a:tabLst>
            </a:pPr>
            <a:r>
              <a:rPr lang="ru-RU" sz="3200" b="1" spc="10" dirty="0">
                <a:solidFill>
                  <a:srgbClr val="0D0D10"/>
                </a:solidFill>
                <a:latin typeface="Arial"/>
                <a:cs typeface="Arial"/>
              </a:rPr>
              <a:t>"Возведение здания специализированного здравоохранения</a:t>
            </a:r>
          </a:p>
          <a:p>
            <a:pPr marL="12700" marR="5080" algn="ctr">
              <a:lnSpc>
                <a:spcPct val="101299"/>
              </a:lnSpc>
              <a:tabLst>
                <a:tab pos="5939155" algn="l"/>
              </a:tabLst>
            </a:pPr>
            <a:r>
              <a:rPr lang="ru-RU" sz="3200" b="1" spc="10" dirty="0">
                <a:solidFill>
                  <a:srgbClr val="0D0D10"/>
                </a:solidFill>
                <a:latin typeface="Arial"/>
                <a:cs typeface="Arial"/>
              </a:rPr>
              <a:t> и (или) предоставления социальных услуг</a:t>
            </a:r>
          </a:p>
          <a:p>
            <a:pPr marL="12700" marR="5080" algn="ctr">
              <a:lnSpc>
                <a:spcPct val="101299"/>
              </a:lnSpc>
              <a:tabLst>
                <a:tab pos="5939155" algn="l"/>
              </a:tabLst>
            </a:pPr>
            <a:r>
              <a:rPr lang="ru-RU" sz="3200" b="1" spc="10" dirty="0">
                <a:solidFill>
                  <a:srgbClr val="0D0D10"/>
                </a:solidFill>
                <a:latin typeface="Arial"/>
                <a:cs typeface="Arial"/>
              </a:rPr>
              <a:t>по адресу: </a:t>
            </a:r>
            <a:r>
              <a:rPr lang="ru-RU" sz="3200" b="1" spc="10" dirty="0" err="1">
                <a:solidFill>
                  <a:srgbClr val="0D0D10"/>
                </a:solidFill>
                <a:latin typeface="Arial"/>
                <a:cs typeface="Arial"/>
              </a:rPr>
              <a:t>г.Минск</a:t>
            </a:r>
            <a:r>
              <a:rPr lang="ru-RU" sz="3200" b="1" spc="10" dirty="0">
                <a:solidFill>
                  <a:srgbClr val="0D0D10"/>
                </a:solidFill>
                <a:latin typeface="Arial"/>
                <a:cs typeface="Arial"/>
              </a:rPr>
              <a:t>, ул. </a:t>
            </a:r>
            <a:r>
              <a:rPr lang="ru-RU" sz="3200" b="1" spc="10" dirty="0" err="1">
                <a:solidFill>
                  <a:srgbClr val="0D0D10"/>
                </a:solidFill>
                <a:latin typeface="Arial"/>
                <a:cs typeface="Arial"/>
              </a:rPr>
              <a:t>П.Бровки</a:t>
            </a:r>
            <a:r>
              <a:rPr lang="ru-RU" sz="3200" b="1" spc="10" dirty="0">
                <a:solidFill>
                  <a:srgbClr val="0D0D10"/>
                </a:solidFill>
                <a:latin typeface="Arial"/>
                <a:cs typeface="Arial"/>
              </a:rPr>
              <a:t>»</a:t>
            </a:r>
            <a:endParaRPr sz="2350" dirty="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  <a:spcBef>
                <a:spcPts val="1670"/>
              </a:spcBef>
            </a:pPr>
            <a:r>
              <a:rPr sz="2350" spc="15" dirty="0">
                <a:solidFill>
                  <a:srgbClr val="0D0D10"/>
                </a:solidFill>
                <a:latin typeface="Arial"/>
                <a:cs typeface="Arial"/>
              </a:rPr>
              <a:t>Предпроектная</a:t>
            </a:r>
            <a:r>
              <a:rPr sz="2350" dirty="0">
                <a:solidFill>
                  <a:srgbClr val="0D0D10"/>
                </a:solidFill>
                <a:latin typeface="Arial"/>
                <a:cs typeface="Arial"/>
              </a:rPr>
              <a:t> </a:t>
            </a:r>
            <a:r>
              <a:rPr sz="2350" spc="15" dirty="0">
                <a:solidFill>
                  <a:srgbClr val="0D0D10"/>
                </a:solidFill>
                <a:latin typeface="Arial"/>
                <a:cs typeface="Arial"/>
              </a:rPr>
              <a:t>документация</a:t>
            </a:r>
            <a:endParaRPr sz="2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6350" algn="ctr">
              <a:lnSpc>
                <a:spcPts val="1805"/>
              </a:lnSpc>
            </a:pPr>
            <a:r>
              <a:rPr sz="3200" b="1" spc="15" dirty="0" err="1">
                <a:solidFill>
                  <a:srgbClr val="0D0D10"/>
                </a:solidFill>
                <a:latin typeface="Arial"/>
                <a:cs typeface="Arial"/>
              </a:rPr>
              <a:t>Архитектурно-планировочная</a:t>
            </a:r>
            <a:r>
              <a:rPr sz="3200" b="1" spc="-5" dirty="0">
                <a:solidFill>
                  <a:srgbClr val="0D0D10"/>
                </a:solidFill>
                <a:latin typeface="Arial"/>
                <a:cs typeface="Arial"/>
              </a:rPr>
              <a:t> </a:t>
            </a:r>
            <a:r>
              <a:rPr sz="3200" b="1" spc="15" dirty="0" err="1">
                <a:solidFill>
                  <a:srgbClr val="0D0D10"/>
                </a:solidFill>
                <a:latin typeface="Arial"/>
                <a:cs typeface="Arial"/>
              </a:rPr>
              <a:t>концепция</a:t>
            </a:r>
            <a:endParaRPr sz="3200" b="1" dirty="0">
              <a:latin typeface="Arial"/>
              <a:cs typeface="Arial"/>
            </a:endParaRPr>
          </a:p>
          <a:p>
            <a:pPr marL="116205" algn="ctr">
              <a:lnSpc>
                <a:spcPct val="100000"/>
              </a:lnSpc>
              <a:spcBef>
                <a:spcPts val="1065"/>
              </a:spcBef>
            </a:pPr>
            <a:endParaRPr lang="ru-RU" sz="1950" b="1" spc="10" dirty="0">
              <a:solidFill>
                <a:srgbClr val="0D0D10"/>
              </a:solidFill>
              <a:latin typeface="Arial"/>
              <a:cs typeface="Arial"/>
            </a:endParaRPr>
          </a:p>
          <a:p>
            <a:pPr marL="116205" algn="ctr">
              <a:lnSpc>
                <a:spcPct val="100000"/>
              </a:lnSpc>
              <a:spcBef>
                <a:spcPts val="1065"/>
              </a:spcBef>
            </a:pPr>
            <a:r>
              <a:rPr sz="2800" b="1" spc="10" dirty="0">
                <a:solidFill>
                  <a:srgbClr val="0D0D10"/>
                </a:solidFill>
                <a:latin typeface="Arial"/>
                <a:cs typeface="Arial"/>
              </a:rPr>
              <a:t>4</a:t>
            </a:r>
            <a:r>
              <a:rPr lang="ru-RU" sz="2800" b="1" spc="10" dirty="0">
                <a:solidFill>
                  <a:srgbClr val="0D0D10"/>
                </a:solidFill>
                <a:latin typeface="Arial"/>
                <a:cs typeface="Arial"/>
              </a:rPr>
              <a:t>0</a:t>
            </a:r>
            <a:r>
              <a:rPr sz="2800" b="1" spc="10" dirty="0">
                <a:solidFill>
                  <a:srgbClr val="0D0D10"/>
                </a:solidFill>
                <a:latin typeface="Arial"/>
                <a:cs typeface="Arial"/>
              </a:rPr>
              <a:t>.24-ОИ.АПК</a:t>
            </a:r>
          </a:p>
        </p:txBody>
      </p:sp>
      <p:pic>
        <p:nvPicPr>
          <p:cNvPr id="4" name="улица-Свердлова-5">
            <a:hlinkClick r:id="" action="ppaction://media"/>
            <a:extLst>
              <a:ext uri="{FF2B5EF4-FFF2-40B4-BE49-F238E27FC236}">
                <a16:creationId xmlns:a16="http://schemas.microsoft.com/office/drawing/2014/main" id="{9F6BD79A-6EB5-4CBC-8494-3658106BF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68450" y="98485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000">
        <p14:reveal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1E647-8D2E-4695-822B-51D5F5A7B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384300"/>
            <a:ext cx="12268200" cy="867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29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000">
        <p14:reveal/>
      </p:transition>
    </mc:Choice>
    <mc:Fallback>
      <p:transition spd="slow" advClick="0" advTm="2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9456B5-9376-42A3-B902-D491FDE18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871" y="1384300"/>
            <a:ext cx="12264158" cy="867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6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27F08E-4951-4600-9A25-0DF0D3F9D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771" y="1384300"/>
            <a:ext cx="12264158" cy="867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5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000">
        <p14:reveal/>
      </p:transition>
    </mc:Choice>
    <mc:Fallback>
      <p:transition spd="slow" advClick="0" advTm="2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AF3616-5700-4EB6-84AB-AD36DE333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771" y="1385728"/>
            <a:ext cx="12264158" cy="86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63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67</Words>
  <Application>Microsoft Office PowerPoint</Application>
  <PresentationFormat>Произвольный</PresentationFormat>
  <Paragraphs>15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</dc:title>
  <dc:creator>Светлана Быркова</dc:creator>
  <cp:lastModifiedBy>User</cp:lastModifiedBy>
  <cp:revision>15</cp:revision>
  <dcterms:created xsi:type="dcterms:W3CDTF">2025-11-28T07:05:43Z</dcterms:created>
  <dcterms:modified xsi:type="dcterms:W3CDTF">2026-02-12T13:33:24Z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Creator">
    <vt:lpwstr>AutoCAD 2022 — Русский (Russian) 2022 (24.1s (LMS Tech))</vt:lpwstr>
  </property>
  <property fmtid="{D5CDD505-2E9C-101B-9397-08002B2CF9AE}" pid="4" name="LastSaved">
    <vt:filetime>2025-11-28T00:00:00Z</vt:filetime>
  </property>
</Properties>
</file>